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73" r:id="rId2"/>
    <p:sldId id="269" r:id="rId3"/>
    <p:sldId id="261" r:id="rId4"/>
    <p:sldId id="272" r:id="rId5"/>
    <p:sldId id="271" r:id="rId6"/>
    <p:sldId id="264" r:id="rId7"/>
    <p:sldId id="265" r:id="rId8"/>
    <p:sldId id="257" r:id="rId9"/>
    <p:sldId id="258" r:id="rId10"/>
    <p:sldId id="259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E6E8C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93197-91DD-4BF2-8C9E-75360B36C8D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68AB5-D43B-4170-90B3-65591143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Disinfecting</a:t>
            </a:r>
            <a:r>
              <a:rPr lang="en-US" baseline="0" dirty="0" smtClean="0"/>
              <a:t>: Use of EPA-registered household disinfectants should be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68AB5-D43B-4170-90B3-6559114309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68AB5-D43B-4170-90B3-6559114309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4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68AB5-D43B-4170-90B3-655911430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3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stop ONLY large droplets from being spread by person wearing it.</a:t>
            </a:r>
          </a:p>
          <a:p>
            <a:r>
              <a:rPr lang="en-US" dirty="0" smtClean="0"/>
              <a:t>Keeps splashes or sprays from reaching the nose or mouth.</a:t>
            </a:r>
          </a:p>
          <a:p>
            <a:r>
              <a:rPr lang="en-US" dirty="0" smtClean="0"/>
              <a:t>Not designed or certified to fit tightly or prevent inhalation of small airborne particulates because they can pass around the loose fitting edges of the mask.</a:t>
            </a:r>
          </a:p>
          <a:p>
            <a:r>
              <a:rPr lang="en-US" dirty="0" smtClean="0"/>
              <a:t>Only facemasks that are cleared by the FDA may be legally marketed in the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1A44B-2E12-4EEA-99FA-C8CA5D10C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7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2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6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3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9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1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8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4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EBA3-461B-423C-B1D3-15B749CF81A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6DB81-7AE0-4D78-ABB8-94CD42E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documents/CIS_WSH_part554_35632_7.pdf" TargetMode="External"/><Relationship Id="rId2" Type="http://schemas.openxmlformats.org/officeDocument/2006/relationships/hyperlink" Target="https://www.osha.gov/pls/oshaweb/owadisp.show_document?p_id=3359&amp;p_table=OSH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michigan.gov/documents/CIS_WSH_part451_54075_7.pdf" TargetMode="External"/><Relationship Id="rId4" Type="http://schemas.openxmlformats.org/officeDocument/2006/relationships/hyperlink" Target="https://www.michigan.gov/documents/lara/lara_miosha_CS_6_3-18-2013_414601_7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organizations/cleaning-disinfect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ocs/default-source/documents/health-topics/standard-precautions-in-health-care.pdf?sfvrsn=7c453df0_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349"/>
            <a:ext cx="10515600" cy="5619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6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Current Policies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 </a:t>
            </a:r>
            <a:r>
              <a:rPr lang="en-US" sz="6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COVID-19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4" y="4222216"/>
            <a:ext cx="4127863" cy="17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Respirators</a:t>
            </a:r>
            <a:endParaRPr lang="en-US" sz="66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589904"/>
            <a:ext cx="7502737" cy="4917988"/>
          </a:xfrm>
        </p:spPr>
        <p:txBody>
          <a:bodyPr>
            <a:normAutofit/>
          </a:bodyPr>
          <a:lstStyle/>
          <a:p>
            <a:pPr>
              <a:buClr>
                <a:srgbClr val="CC6600"/>
              </a:buClr>
            </a:pPr>
            <a:r>
              <a:rPr lang="en-US" dirty="0" smtClean="0"/>
              <a:t>Reduce the exposure to BOTH large and small airborne contaminants</a:t>
            </a:r>
          </a:p>
          <a:p>
            <a:pPr>
              <a:buClr>
                <a:srgbClr val="CC6600"/>
              </a:buClr>
            </a:pPr>
            <a:r>
              <a:rPr lang="en-US" dirty="0" smtClean="0"/>
              <a:t>Provide a tight seal so that inhaled air is pulled through air purifying cartridges</a:t>
            </a:r>
          </a:p>
          <a:p>
            <a:pPr>
              <a:buClr>
                <a:srgbClr val="CC6600"/>
              </a:buClr>
            </a:pPr>
            <a:r>
              <a:rPr lang="en-US" dirty="0" smtClean="0"/>
              <a:t>Must be </a:t>
            </a:r>
            <a:r>
              <a:rPr lang="en-US" dirty="0" err="1" smtClean="0"/>
              <a:t>NiOSH</a:t>
            </a:r>
            <a:r>
              <a:rPr lang="en-US" dirty="0" smtClean="0"/>
              <a:t> Certified</a:t>
            </a:r>
          </a:p>
          <a:p>
            <a:pPr>
              <a:buClr>
                <a:srgbClr val="CC6600"/>
              </a:buClr>
            </a:pPr>
            <a:r>
              <a:rPr lang="en-US" dirty="0" smtClean="0"/>
              <a:t>MUST be used in the context of a comprehensive respiratory protection program covered in OSHA 29 CFR1910.134</a:t>
            </a:r>
          </a:p>
          <a:p>
            <a:pPr lvl="1">
              <a:buClr>
                <a:srgbClr val="CC6600"/>
              </a:buClr>
            </a:pPr>
            <a:r>
              <a:rPr lang="en-US" dirty="0" smtClean="0"/>
              <a:t>Medical Evaluation</a:t>
            </a:r>
          </a:p>
          <a:p>
            <a:pPr lvl="1">
              <a:buClr>
                <a:srgbClr val="CC6600"/>
              </a:buClr>
            </a:pPr>
            <a:r>
              <a:rPr lang="en-US" dirty="0" smtClean="0"/>
              <a:t>Fit Testing</a:t>
            </a:r>
          </a:p>
          <a:p>
            <a:pPr lvl="1">
              <a:buClr>
                <a:srgbClr val="CC6600"/>
              </a:buClr>
            </a:pPr>
            <a:r>
              <a:rPr lang="en-US" dirty="0" smtClean="0"/>
              <a:t>Training Elements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058" y="704759"/>
            <a:ext cx="3768525" cy="4320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698" y="5977494"/>
            <a:ext cx="125588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4" y="0"/>
            <a:ext cx="10515600" cy="134834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Facemasks/Surgical Masks</a:t>
            </a:r>
            <a:endParaRPr lang="en-US" sz="40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683" t="-2756" r="16326" b="373"/>
          <a:stretch/>
        </p:blipFill>
        <p:spPr>
          <a:xfrm>
            <a:off x="5334340" y="-233712"/>
            <a:ext cx="5873591" cy="59445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506" y="1680519"/>
            <a:ext cx="5469926" cy="4637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6600"/>
              </a:buClr>
            </a:pPr>
            <a:r>
              <a:rPr lang="en-US" sz="2400" dirty="0" smtClean="0"/>
              <a:t>Disposable</a:t>
            </a:r>
          </a:p>
          <a:p>
            <a:pPr>
              <a:buClr>
                <a:srgbClr val="CC6600"/>
              </a:buClr>
            </a:pPr>
            <a:r>
              <a:rPr lang="en-US" sz="2400" dirty="0" smtClean="0"/>
              <a:t>Loose Fitting - Not designed or certified to fit tightly or prevent inhalation of small airborne particulates</a:t>
            </a:r>
          </a:p>
          <a:p>
            <a:pPr>
              <a:buClr>
                <a:srgbClr val="CC6600"/>
              </a:buClr>
            </a:pPr>
            <a:r>
              <a:rPr lang="en-US" sz="2400" dirty="0" smtClean="0"/>
              <a:t>ONLY filters large droplets from being spread by person wearing it</a:t>
            </a:r>
          </a:p>
          <a:p>
            <a:pPr>
              <a:buClr>
                <a:srgbClr val="CC6600"/>
              </a:buClr>
            </a:pPr>
            <a:r>
              <a:rPr lang="en-US" sz="2400" dirty="0" smtClean="0"/>
              <a:t>Keeps splashes or sprays from reaching the nose or mouth</a:t>
            </a:r>
          </a:p>
          <a:p>
            <a:pPr>
              <a:buClr>
                <a:srgbClr val="CC6600"/>
              </a:buClr>
            </a:pPr>
            <a:r>
              <a:rPr lang="en-US" sz="2400" dirty="0" smtClean="0"/>
              <a:t>Only facemasks that are cleared by the FDA may be legally marketed in the 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988" y="6053223"/>
            <a:ext cx="125588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35" y="2529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Do?</a:t>
            </a:r>
            <a:endParaRPr lang="en-US" sz="54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2058518"/>
            <a:ext cx="3688351" cy="2135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585" r="19051"/>
          <a:stretch/>
        </p:blipFill>
        <p:spPr>
          <a:xfrm>
            <a:off x="3676260" y="2058518"/>
            <a:ext cx="2696547" cy="2135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084" t="1169" r="11250" b="430"/>
          <a:stretch/>
        </p:blipFill>
        <p:spPr>
          <a:xfrm>
            <a:off x="6372807" y="2058518"/>
            <a:ext cx="2443429" cy="2140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354" t="5030" r="8995" b="7145"/>
          <a:stretch/>
        </p:blipFill>
        <p:spPr>
          <a:xfrm>
            <a:off x="8816237" y="2058518"/>
            <a:ext cx="3375764" cy="2135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949" y="6098590"/>
            <a:ext cx="125588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6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686" y="1018903"/>
            <a:ext cx="10805160" cy="44239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Policies that you have in place may already have you on the right path to protecting your workplace and staff.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C6600"/>
                </a:solidFill>
              </a:rPr>
              <a:t>Standards Covered:</a:t>
            </a:r>
            <a:endParaRPr lang="en-US" b="1" dirty="0">
              <a:solidFill>
                <a:srgbClr val="CC6600"/>
              </a:solidFill>
            </a:endParaRPr>
          </a:p>
          <a:p>
            <a:pPr>
              <a:buClr>
                <a:srgbClr val="CC6600"/>
              </a:buClr>
            </a:pPr>
            <a:r>
              <a:rPr lang="en-US" sz="2400" dirty="0" smtClean="0"/>
              <a:t>General Duty Clause </a:t>
            </a:r>
            <a:r>
              <a:rPr lang="en-US" sz="1600" dirty="0" smtClean="0"/>
              <a:t> Act 154 R 408.1011, Sec 5(a)(1) </a:t>
            </a:r>
            <a:r>
              <a:rPr lang="en-US" sz="1000" dirty="0" smtClean="0">
                <a:hlinkClick r:id="rId2"/>
              </a:rPr>
              <a:t>https://www.osha.gov/pls/oshaweb/owadisp.show_document?p_id=3359&amp;p_table=OSHACT</a:t>
            </a:r>
            <a:r>
              <a:rPr lang="en-US" sz="900" dirty="0" smtClean="0"/>
              <a:t> </a:t>
            </a:r>
            <a:endParaRPr lang="en-US" sz="600" dirty="0" smtClean="0"/>
          </a:p>
          <a:p>
            <a:pPr>
              <a:buClr>
                <a:srgbClr val="CC6600"/>
              </a:buClr>
            </a:pPr>
            <a:r>
              <a:rPr lang="en-US" sz="2400" dirty="0" err="1" smtClean="0"/>
              <a:t>Bloodborne</a:t>
            </a:r>
            <a:r>
              <a:rPr lang="en-US" sz="2400" dirty="0" smtClean="0"/>
              <a:t> Pathogen </a:t>
            </a:r>
            <a:r>
              <a:rPr lang="en-US" sz="1600" dirty="0" smtClean="0"/>
              <a:t>Part 554 R 325.7, OSHA 1910.1030  </a:t>
            </a:r>
            <a:r>
              <a:rPr lang="en-US" sz="1050" dirty="0" smtClean="0">
                <a:hlinkClick r:id="rId3"/>
              </a:rPr>
              <a:t>https://www.michigan.gov/documents/CIS_WSH_part554_35632_7.pdf</a:t>
            </a:r>
            <a:endParaRPr lang="en-US" sz="1000" dirty="0" smtClean="0"/>
          </a:p>
          <a:p>
            <a:pPr>
              <a:buClr>
                <a:srgbClr val="CC6600"/>
              </a:buClr>
            </a:pPr>
            <a:r>
              <a:rPr lang="en-US" sz="2400" dirty="0" smtClean="0"/>
              <a:t>PPE  </a:t>
            </a:r>
            <a:r>
              <a:rPr lang="en-US" sz="1600" dirty="0" smtClean="0"/>
              <a:t>Part 6 R 408.406xx, 1926.28, 1928.102</a:t>
            </a:r>
            <a:r>
              <a:rPr lang="en-US" sz="2400" dirty="0" smtClean="0"/>
              <a:t> </a:t>
            </a:r>
            <a:r>
              <a:rPr lang="en-US" sz="1000" dirty="0" smtClean="0">
                <a:hlinkClick r:id="rId4"/>
              </a:rPr>
              <a:t>https://www.michigan.gov/documents/lara/lara_miosha_CS_6_3-18-2013_414601_7.pdf</a:t>
            </a:r>
            <a:r>
              <a:rPr lang="en-US" sz="1000" dirty="0" smtClean="0"/>
              <a:t> </a:t>
            </a:r>
            <a:endParaRPr lang="en-US" sz="600" dirty="0" smtClean="0"/>
          </a:p>
          <a:p>
            <a:pPr>
              <a:buClr>
                <a:srgbClr val="CC6600"/>
              </a:buClr>
            </a:pPr>
            <a:r>
              <a:rPr lang="en-US" sz="2400" dirty="0" smtClean="0"/>
              <a:t>Respiratory Protection </a:t>
            </a:r>
            <a:r>
              <a:rPr lang="en-US" sz="1600" dirty="0" smtClean="0"/>
              <a:t>Part 451 325.600xx 1910.134 </a:t>
            </a:r>
            <a:r>
              <a:rPr lang="en-US" sz="1000" dirty="0" smtClean="0">
                <a:hlinkClick r:id="rId5"/>
              </a:rPr>
              <a:t>https://www.michigan.gov/documents/CIS_WSH_part451_54075_7.pdf</a:t>
            </a:r>
            <a:endParaRPr lang="en-US" sz="600" dirty="0" smtClean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018" y="6156959"/>
            <a:ext cx="1254560" cy="5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5FB6FD"/>
              </a:clrFrom>
              <a:clrTo>
                <a:srgbClr val="5FB6FD">
                  <a:alpha val="0"/>
                </a:srgbClr>
              </a:clrTo>
            </a:clrChange>
          </a:blip>
          <a:srcRect b="16021"/>
          <a:stretch/>
        </p:blipFill>
        <p:spPr>
          <a:xfrm>
            <a:off x="0" y="60552"/>
            <a:ext cx="12274379" cy="683219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8156" y="1647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Yourself </a:t>
            </a:r>
            <a:endParaRPr lang="en-US" sz="60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52939" y="2062116"/>
            <a:ext cx="10030409" cy="4198280"/>
          </a:xfrm>
        </p:spPr>
        <p:txBody>
          <a:bodyPr>
            <a:normAutofit/>
          </a:bodyPr>
          <a:lstStyle/>
          <a:p>
            <a:pPr lvl="1">
              <a:buClr>
                <a:srgbClr val="CC6600"/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Understanding what you do that could potentially make you ill</a:t>
            </a:r>
          </a:p>
          <a:p>
            <a:pPr lvl="1">
              <a:buClr>
                <a:srgbClr val="CC6600"/>
              </a:buClr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lvl="1">
              <a:buClr>
                <a:srgbClr val="CC6600"/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How to better protect yourself</a:t>
            </a:r>
          </a:p>
          <a:p>
            <a:pPr lvl="1">
              <a:buClr>
                <a:srgbClr val="CC6600"/>
              </a:buClr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lvl="1">
              <a:buClr>
                <a:srgbClr val="CC6600"/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Universal precautions</a:t>
            </a:r>
          </a:p>
          <a:p>
            <a:pPr lvl="1">
              <a:buClr>
                <a:srgbClr val="CC6600"/>
              </a:buClr>
            </a:pP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0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16401"/>
            <a:ext cx="3932237" cy="980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of Entry</a:t>
            </a:r>
            <a:endParaRPr lang="en-US" sz="60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Inhalation*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Mucous membranes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When you touch your face you have a number of entry routes for the virus into your body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Eyes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Nose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Mouth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221" y="6488668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*Information is changing daily 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849" y="336476"/>
            <a:ext cx="5820484" cy="5820484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661011">
            <a:off x="6603893" y="1690651"/>
            <a:ext cx="229376" cy="9303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4932949">
            <a:off x="8871604" y="2410264"/>
            <a:ext cx="229376" cy="9303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4258310">
            <a:off x="7327904" y="3945007"/>
            <a:ext cx="229376" cy="9303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018" y="6156959"/>
            <a:ext cx="1254560" cy="5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35" y="2529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Do?</a:t>
            </a:r>
            <a:endParaRPr lang="en-US" sz="54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08135" y="2509934"/>
            <a:ext cx="5357813" cy="4202243"/>
          </a:xfrm>
        </p:spPr>
        <p:txBody>
          <a:bodyPr>
            <a:normAutofit/>
          </a:bodyPr>
          <a:lstStyle/>
          <a:p>
            <a:pPr>
              <a:buClr>
                <a:srgbClr val="CC6600"/>
              </a:buClr>
            </a:pPr>
            <a:r>
              <a:rPr lang="en-US" dirty="0" smtClean="0"/>
              <a:t>Tools and equipment</a:t>
            </a:r>
          </a:p>
          <a:p>
            <a:pPr lvl="1">
              <a:buClr>
                <a:srgbClr val="CC6600"/>
              </a:buClr>
            </a:pPr>
            <a:r>
              <a:rPr lang="en-US" dirty="0"/>
              <a:t>Personal vs Community </a:t>
            </a:r>
            <a:r>
              <a:rPr lang="en-US" dirty="0" smtClean="0"/>
              <a:t>use</a:t>
            </a:r>
          </a:p>
          <a:p>
            <a:pPr lvl="1">
              <a:buClr>
                <a:srgbClr val="CC6600"/>
              </a:buClr>
            </a:pPr>
            <a:r>
              <a:rPr lang="en-US" dirty="0" smtClean="0"/>
              <a:t>Where are they stored</a:t>
            </a:r>
          </a:p>
          <a:p>
            <a:pPr lvl="1">
              <a:buClr>
                <a:srgbClr val="CC6600"/>
              </a:buClr>
            </a:pPr>
            <a:r>
              <a:rPr lang="en-US" dirty="0" smtClean="0"/>
              <a:t>How often are they used</a:t>
            </a:r>
          </a:p>
          <a:p>
            <a:pPr marL="914400" lvl="2" indent="0">
              <a:buClr>
                <a:srgbClr val="CC6600"/>
              </a:buCl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39788" y="1912776"/>
            <a:ext cx="5157787" cy="4478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6600"/>
              </a:buClr>
            </a:pPr>
            <a:r>
              <a:rPr lang="en-US" dirty="0" smtClean="0"/>
              <a:t>Social distancing</a:t>
            </a:r>
          </a:p>
          <a:p>
            <a:pPr lvl="1">
              <a:buClr>
                <a:srgbClr val="CC6600"/>
              </a:buClr>
            </a:pPr>
            <a:r>
              <a:rPr lang="en-US" dirty="0" smtClean="0"/>
              <a:t>Staying 6 feet away from one another whenever possible</a:t>
            </a:r>
          </a:p>
          <a:p>
            <a:pPr>
              <a:buClr>
                <a:srgbClr val="CC6600"/>
              </a:buClr>
            </a:pPr>
            <a:r>
              <a:rPr lang="en-US" dirty="0" smtClean="0"/>
              <a:t>Washing your hands</a:t>
            </a:r>
          </a:p>
          <a:p>
            <a:pPr lvl="1">
              <a:buClr>
                <a:srgbClr val="CC6600"/>
              </a:buClr>
            </a:pPr>
            <a:r>
              <a:rPr lang="en-US" dirty="0" smtClean="0"/>
              <a:t>Wash for at least 20 full seconds</a:t>
            </a:r>
          </a:p>
          <a:p>
            <a:pPr>
              <a:buClr>
                <a:srgbClr val="CC6600"/>
              </a:buClr>
            </a:pPr>
            <a:r>
              <a:rPr lang="en-US" dirty="0" smtClean="0"/>
              <a:t>Disinfecting surfaces</a:t>
            </a:r>
          </a:p>
          <a:p>
            <a:pPr lvl="1">
              <a:buClr>
                <a:srgbClr val="CC6600"/>
              </a:buClr>
            </a:pPr>
            <a:r>
              <a:rPr lang="en-US" dirty="0" smtClean="0"/>
              <a:t>The CDC offers a number of different ways surfaces can be properly </a:t>
            </a:r>
            <a:r>
              <a:rPr lang="en-US" sz="800" dirty="0" smtClean="0"/>
              <a:t>(</a:t>
            </a:r>
            <a:r>
              <a:rPr lang="en-US" sz="800" dirty="0" smtClean="0">
                <a:hlinkClick r:id="rId3"/>
              </a:rPr>
              <a:t>https://www.cdc.gov/coronavirus/2019-ncov/community/organizations/cleaning-disinfection.html</a:t>
            </a:r>
            <a:r>
              <a:rPr lang="en-US" sz="800" dirty="0" smtClean="0"/>
              <a:t>) 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050" y="6126270"/>
            <a:ext cx="125588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3967" y="570132"/>
            <a:ext cx="6974727" cy="5431389"/>
          </a:xfrm>
          <a:solidFill>
            <a:srgbClr val="E6E8C0"/>
          </a:solidFill>
        </p:spPr>
        <p:txBody>
          <a:bodyPr>
            <a:normAutofit/>
          </a:bodyPr>
          <a:lstStyle/>
          <a:p>
            <a:pPr lvl="1">
              <a:buClr>
                <a:srgbClr val="CC6600"/>
              </a:buClr>
            </a:pPr>
            <a:r>
              <a:rPr lang="en-US" dirty="0"/>
              <a:t>P</a:t>
            </a:r>
            <a:r>
              <a:rPr lang="en-US" dirty="0" smtClean="0"/>
              <a:t>recautions taken whenever an employee is to be dealing with blood/bodily fluid or what they might think is blood/bodily fluid. </a:t>
            </a:r>
          </a:p>
          <a:p>
            <a:pPr lvl="1">
              <a:buClr>
                <a:srgbClr val="CC6600"/>
              </a:buClr>
            </a:pPr>
            <a:endParaRPr lang="en-US" dirty="0" smtClean="0"/>
          </a:p>
          <a:p>
            <a:pPr lvl="1">
              <a:buClr>
                <a:srgbClr val="CC6600"/>
              </a:buClr>
            </a:pPr>
            <a:endParaRPr lang="en-US" dirty="0"/>
          </a:p>
          <a:p>
            <a:pPr lvl="1">
              <a:buClr>
                <a:srgbClr val="CC6600"/>
              </a:buClr>
            </a:pPr>
            <a:r>
              <a:rPr lang="en-US" dirty="0" err="1" smtClean="0"/>
              <a:t>Bloodborne</a:t>
            </a:r>
            <a:r>
              <a:rPr lang="en-US" dirty="0" smtClean="0"/>
              <a:t> Pathogen program/standard</a:t>
            </a:r>
          </a:p>
          <a:p>
            <a:pPr lvl="1">
              <a:buClr>
                <a:srgbClr val="CC6600"/>
              </a:buClr>
            </a:pPr>
            <a:endParaRPr lang="en-US" dirty="0" smtClean="0"/>
          </a:p>
          <a:p>
            <a:pPr lvl="1">
              <a:buClr>
                <a:srgbClr val="CC6600"/>
              </a:buClr>
            </a:pPr>
            <a:endParaRPr lang="en-US" dirty="0" smtClean="0"/>
          </a:p>
          <a:p>
            <a:pPr lvl="1">
              <a:buClr>
                <a:srgbClr val="CC6600"/>
              </a:buClr>
            </a:pPr>
            <a:r>
              <a:rPr lang="en-US" dirty="0" smtClean="0"/>
              <a:t>Top </a:t>
            </a:r>
            <a:r>
              <a:rPr lang="en-US" dirty="0"/>
              <a:t>3 universal precautions according to WHO </a:t>
            </a:r>
            <a:r>
              <a:rPr lang="en-US" sz="800" dirty="0"/>
              <a:t>(</a:t>
            </a:r>
            <a:r>
              <a:rPr lang="en-US" sz="800" dirty="0">
                <a:hlinkClick r:id="rId3"/>
              </a:rPr>
              <a:t>https://www.who.int/docs/default-source/documents/health-topics/standard-precautions-in-health-care.pdf?sfvrsn=7c453df0_2</a:t>
            </a:r>
            <a:r>
              <a:rPr lang="en-US" sz="800" dirty="0"/>
              <a:t>) </a:t>
            </a:r>
            <a:endParaRPr lang="en-US" sz="800" dirty="0" smtClean="0"/>
          </a:p>
          <a:p>
            <a:pPr lvl="2">
              <a:buClr>
                <a:srgbClr val="CC3300"/>
              </a:buClr>
            </a:pPr>
            <a:r>
              <a:rPr lang="en-US" dirty="0" smtClean="0"/>
              <a:t>Hand Hygiene</a:t>
            </a:r>
          </a:p>
          <a:p>
            <a:pPr lvl="2">
              <a:buClr>
                <a:srgbClr val="CC3300"/>
              </a:buClr>
            </a:pPr>
            <a:r>
              <a:rPr lang="en-US" dirty="0" smtClean="0"/>
              <a:t>Gloves</a:t>
            </a:r>
          </a:p>
          <a:p>
            <a:pPr lvl="2">
              <a:buClr>
                <a:srgbClr val="CC3300"/>
              </a:buClr>
            </a:pPr>
            <a:r>
              <a:rPr lang="en-US" dirty="0" smtClean="0"/>
              <a:t>Facial </a:t>
            </a:r>
            <a:r>
              <a:rPr lang="en-US" dirty="0"/>
              <a:t>protection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189" r="-1" b="10695"/>
          <a:stretch/>
        </p:blipFill>
        <p:spPr>
          <a:xfrm>
            <a:off x="251588" y="559833"/>
            <a:ext cx="4642561" cy="54313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0106" y="559834"/>
            <a:ext cx="144043" cy="5431389"/>
          </a:xfrm>
          <a:prstGeom prst="rect">
            <a:avLst/>
          </a:prstGeom>
          <a:solidFill>
            <a:srgbClr val="CC6600"/>
          </a:solidFill>
          <a:ln>
            <a:solidFill>
              <a:srgbClr val="E6E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809" y="6081172"/>
            <a:ext cx="125588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1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9135"/>
            <a:ext cx="9144000" cy="98539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</a:t>
            </a:r>
            <a:r>
              <a:rPr lang="en-US" sz="4800" b="1" dirty="0" smtClean="0">
                <a:solidFill>
                  <a:srgbClr val="CC6600"/>
                </a:solidFill>
              </a:rPr>
              <a:t>ment</a:t>
            </a:r>
            <a:endParaRPr lang="en-US" sz="4800" b="1" dirty="0">
              <a:solidFill>
                <a:srgbClr val="CC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238" y="2161309"/>
            <a:ext cx="6903308" cy="441405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Helps to prevent the spread of germs between workers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Does not guarantee total protection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Must be used in combination of precautionary measures such as hygiene (handwashing, sneezing into elbow,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</a:rPr>
              <a:t>Must be used properly to prevent a false sense of protection and potentially lead to self-contamination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48" r="24054"/>
          <a:stretch/>
        </p:blipFill>
        <p:spPr>
          <a:xfrm>
            <a:off x="469557" y="1941566"/>
            <a:ext cx="4110681" cy="4057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612" y="6044968"/>
            <a:ext cx="125588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3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054" y="11236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PPE to Consider</a:t>
            </a:r>
            <a:endParaRPr lang="en-US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437927"/>
            <a:ext cx="6612476" cy="444247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C6600"/>
              </a:buClr>
            </a:pPr>
            <a:r>
              <a:rPr lang="en-US" sz="3200" dirty="0" smtClean="0">
                <a:solidFill>
                  <a:srgbClr val="CC6600"/>
                </a:solidFill>
              </a:rPr>
              <a:t>Gloves</a:t>
            </a:r>
            <a:r>
              <a:rPr lang="en-US" sz="3200" dirty="0" smtClean="0"/>
              <a:t> - Must be non-permeable</a:t>
            </a:r>
          </a:p>
          <a:p>
            <a:pPr algn="just">
              <a:buClr>
                <a:srgbClr val="CC6600"/>
              </a:buClr>
            </a:pPr>
            <a:endParaRPr lang="en-US" sz="3200" dirty="0" smtClean="0"/>
          </a:p>
          <a:p>
            <a:pPr algn="just">
              <a:buClr>
                <a:srgbClr val="CC6600"/>
              </a:buClr>
            </a:pPr>
            <a:r>
              <a:rPr lang="en-US" sz="3200" dirty="0" smtClean="0">
                <a:solidFill>
                  <a:srgbClr val="CC6600"/>
                </a:solidFill>
              </a:rPr>
              <a:t>Goggles</a:t>
            </a:r>
            <a:r>
              <a:rPr lang="en-US" sz="3200" dirty="0" smtClean="0"/>
              <a:t> - Preferred over glasses to prevent droplets from entering the eyes</a:t>
            </a:r>
          </a:p>
          <a:p>
            <a:pPr algn="just">
              <a:buClr>
                <a:srgbClr val="CC6600"/>
              </a:buClr>
            </a:pPr>
            <a:endParaRPr lang="en-US" sz="3200" dirty="0" smtClean="0"/>
          </a:p>
          <a:p>
            <a:pPr algn="just">
              <a:buClr>
                <a:srgbClr val="CC6600"/>
              </a:buClr>
            </a:pPr>
            <a:r>
              <a:rPr lang="en-US" sz="3200" dirty="0" smtClean="0">
                <a:solidFill>
                  <a:srgbClr val="CC6600"/>
                </a:solidFill>
              </a:rPr>
              <a:t>Face Shields </a:t>
            </a:r>
            <a:r>
              <a:rPr lang="en-US" sz="3200" dirty="0" smtClean="0"/>
              <a:t>- Good at preventing large droplets from reaching the routes of </a:t>
            </a:r>
            <a:r>
              <a:rPr lang="en-US" dirty="0" smtClean="0"/>
              <a:t>entry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422"/>
          <a:stretch/>
        </p:blipFill>
        <p:spPr>
          <a:xfrm>
            <a:off x="8952251" y="1046090"/>
            <a:ext cx="3040393" cy="2231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833" y="2577042"/>
            <a:ext cx="2773645" cy="1715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298" t="-1469" r="3844"/>
          <a:stretch/>
        </p:blipFill>
        <p:spPr>
          <a:xfrm>
            <a:off x="7573796" y="4089222"/>
            <a:ext cx="2586682" cy="268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988" y="6037629"/>
            <a:ext cx="125588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Protection- 2 Types Available</a:t>
            </a:r>
            <a:endParaRPr lang="en-US" sz="4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Clr>
                <a:srgbClr val="CC6600"/>
              </a:buClr>
              <a:buFont typeface="+mj-lt"/>
              <a:buAutoNum type="arabicPeriod"/>
            </a:pPr>
            <a:r>
              <a:rPr lang="en-US" sz="3600" dirty="0" smtClean="0"/>
              <a:t>Respirators – Half-mask, full face, N95, and SCBA.</a:t>
            </a:r>
          </a:p>
          <a:p>
            <a:pPr marL="914400" indent="-914400">
              <a:buClr>
                <a:srgbClr val="CC6600"/>
              </a:buClr>
              <a:buFont typeface="+mj-lt"/>
              <a:buAutoNum type="arabicPeriod"/>
            </a:pPr>
            <a:endParaRPr lang="en-US" sz="3600" dirty="0"/>
          </a:p>
          <a:p>
            <a:pPr marL="914400" indent="-914400">
              <a:buClr>
                <a:srgbClr val="CC6600"/>
              </a:buClr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Clr>
                <a:srgbClr val="CC6600"/>
              </a:buClr>
              <a:buFont typeface="+mj-lt"/>
              <a:buAutoNum type="arabicPeriod"/>
            </a:pPr>
            <a:endParaRPr lang="en-US" sz="3600" dirty="0" smtClean="0"/>
          </a:p>
          <a:p>
            <a:pPr marL="914400" indent="-914400">
              <a:buClr>
                <a:srgbClr val="CC6600"/>
              </a:buClr>
              <a:buFont typeface="+mj-lt"/>
              <a:buAutoNum type="arabicPeriod"/>
            </a:pPr>
            <a:endParaRPr lang="en-US" sz="3600" dirty="0"/>
          </a:p>
          <a:p>
            <a:pPr marL="914400" indent="-914400">
              <a:buClr>
                <a:srgbClr val="CC6600"/>
              </a:buClr>
              <a:buFont typeface="+mj-lt"/>
              <a:buAutoNum type="arabicPeriod"/>
            </a:pPr>
            <a:r>
              <a:rPr lang="en-US" sz="3600" dirty="0" smtClean="0"/>
              <a:t>Surgical masks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479" y="2397596"/>
            <a:ext cx="2145978" cy="2145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28" y="2369032"/>
            <a:ext cx="2139881" cy="2145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66" y="2311903"/>
            <a:ext cx="2203107" cy="2203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977" y="4624198"/>
            <a:ext cx="2647178" cy="2039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9782" y="2311903"/>
            <a:ext cx="2841281" cy="2475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4857" y="6076110"/>
            <a:ext cx="125588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3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532</Words>
  <Application>Microsoft Office PowerPoint</Application>
  <PresentationFormat>Widescreen</PresentationFormat>
  <Paragraphs>87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Protecting Yourself </vt:lpstr>
      <vt:lpstr> Routes of Entry</vt:lpstr>
      <vt:lpstr>What Can You Do?</vt:lpstr>
      <vt:lpstr>PowerPoint Presentation</vt:lpstr>
      <vt:lpstr>Personal Protective Equipment</vt:lpstr>
      <vt:lpstr>Types of PPE to Consider</vt:lpstr>
      <vt:lpstr>Respiratory Protection- 2 Types Available</vt:lpstr>
      <vt:lpstr>Respirators</vt:lpstr>
      <vt:lpstr>Facemasks/Surgical Masks</vt:lpstr>
      <vt:lpstr>What Can YOU Do?</vt:lpstr>
    </vt:vector>
  </TitlesOfParts>
  <Company>Arthur J Gallagher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Protective Equipment</dc:title>
  <dc:creator>Patrick Dunn</dc:creator>
  <cp:lastModifiedBy>Steve Storey</cp:lastModifiedBy>
  <cp:revision>40</cp:revision>
  <dcterms:created xsi:type="dcterms:W3CDTF">2020-03-25T15:32:57Z</dcterms:created>
  <dcterms:modified xsi:type="dcterms:W3CDTF">2020-04-01T18:07:07Z</dcterms:modified>
</cp:coreProperties>
</file>